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/>
    <p:restoredTop sz="86418"/>
  </p:normalViewPr>
  <p:slideViewPr>
    <p:cSldViewPr>
      <p:cViewPr varScale="1">
        <p:scale>
          <a:sx n="99" d="100"/>
          <a:sy n="99" d="100"/>
        </p:scale>
        <p:origin x="17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752357E-AD83-334B-A283-9F5578E3C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929" y="0"/>
            <a:ext cx="11169858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E079296-7DD9-0F4D-AE81-37AD471A1D2D}"/>
              </a:ext>
            </a:extLst>
          </p:cNvPr>
          <p:cNvSpPr txBox="1">
            <a:spLocks/>
          </p:cNvSpPr>
          <p:nvPr/>
        </p:nvSpPr>
        <p:spPr>
          <a:xfrm>
            <a:off x="2632248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7200" b="1" dirty="0"/>
              <a:t>La statistica</a:t>
            </a:r>
            <a:endParaRPr lang="it-IT" sz="7200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9DD1335B-E995-534A-8B3C-F29612A8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557381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71C156-6570-B344-AD3C-68D13D41C007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Rappresentazione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I dati statistici possono essere resi visivamente più evidenti mediante le rappresentazioni grafiche: </a:t>
            </a:r>
            <a:r>
              <a:rPr lang="it-IT" b="1" dirty="0">
                <a:effectLst/>
              </a:rPr>
              <a:t>areogramma</a:t>
            </a:r>
            <a:r>
              <a:rPr lang="it-IT" dirty="0">
                <a:effectLst/>
              </a:rPr>
              <a:t>, </a:t>
            </a:r>
            <a:r>
              <a:rPr lang="it-IT" b="1" dirty="0">
                <a:effectLst/>
              </a:rPr>
              <a:t>ideogramma</a:t>
            </a:r>
            <a:r>
              <a:rPr lang="it-IT" dirty="0">
                <a:effectLst/>
              </a:rPr>
              <a:t>, </a:t>
            </a:r>
            <a:r>
              <a:rPr lang="it-IT" b="1" dirty="0" err="1">
                <a:effectLst/>
              </a:rPr>
              <a:t>ortogramma</a:t>
            </a:r>
            <a:r>
              <a:rPr lang="it-IT" dirty="0">
                <a:effectLst/>
              </a:rPr>
              <a:t> e </a:t>
            </a:r>
            <a:r>
              <a:rPr lang="it-IT" b="1" dirty="0">
                <a:effectLst/>
              </a:rPr>
              <a:t>diagramma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cartesiano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7380A2-CBCB-C045-961C-79E99F17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96778"/>
            <a:ext cx="2694137" cy="15760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61B0528-42F4-C448-A06C-24BA7B2A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9" y="4545326"/>
            <a:ext cx="4732413" cy="102391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652DB5FE-8DD8-E94E-95AA-CBDE37A25FF8}"/>
              </a:ext>
            </a:extLst>
          </p:cNvPr>
          <p:cNvSpPr/>
          <p:nvPr/>
        </p:nvSpPr>
        <p:spPr>
          <a:xfrm>
            <a:off x="5616624" y="2230454"/>
            <a:ext cx="3039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/>
              <a:t>Ortogramma</a:t>
            </a:r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r>
              <a:rPr lang="it-IT" sz="1600" b="1" dirty="0"/>
              <a:t>Diagramma cartesiano</a:t>
            </a: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2E7DD9-280C-E344-AF8B-9C78F105D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633" y="2566836"/>
            <a:ext cx="2808312" cy="14059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A70811-5A3D-B343-92F5-349111BC8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633" y="4527438"/>
            <a:ext cx="2808312" cy="155376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E259697-342D-D948-9D49-DBCA5A1BF9EC}"/>
              </a:ext>
            </a:extLst>
          </p:cNvPr>
          <p:cNvSpPr/>
          <p:nvPr/>
        </p:nvSpPr>
        <p:spPr>
          <a:xfrm>
            <a:off x="487659" y="22304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/>
              <a:t>Areogramma</a:t>
            </a:r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r>
              <a:rPr lang="it-IT" sz="1600" b="1" dirty="0"/>
              <a:t>Ideogramma</a:t>
            </a:r>
          </a:p>
        </p:txBody>
      </p:sp>
    </p:spTree>
    <p:extLst>
      <p:ext uri="{BB962C8B-B14F-4D97-AF65-F5344CB8AC3E}">
        <p14:creationId xmlns:p14="http://schemas.microsoft.com/office/powerpoint/2010/main" val="286610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Che cos’è la statistica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statistica</a:t>
            </a:r>
            <a:r>
              <a:rPr lang="it-IT" dirty="0">
                <a:effectLst/>
              </a:rPr>
              <a:t> è la scienza che studia i fenomeni collettivi per mezzo di metodi matematici.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Ogni </a:t>
            </a:r>
            <a:r>
              <a:rPr lang="it-IT" b="1" dirty="0">
                <a:effectLst/>
              </a:rPr>
              <a:t>fenomeno collettivo </a:t>
            </a:r>
            <a:r>
              <a:rPr lang="it-IT" dirty="0">
                <a:effectLst/>
              </a:rPr>
              <a:t>è un insieme di fenomeni singoli tutti dello stesso tipo.</a:t>
            </a: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La statistica studia le </a:t>
            </a:r>
            <a:r>
              <a:rPr lang="it-IT" b="1" dirty="0">
                <a:effectLst/>
              </a:rPr>
              <a:t>popolazioni</a:t>
            </a:r>
            <a:r>
              <a:rPr lang="it-IT" dirty="0">
                <a:effectLst/>
              </a:rPr>
              <a:t> cioè le variazioni fra i singoli individui della popolazione rispetto a un fenomeno statistico.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</a:t>
            </a:r>
            <a:r>
              <a:rPr lang="it-IT" b="1" dirty="0">
                <a:effectLst/>
              </a:rPr>
              <a:t>popolazioni statistiche</a:t>
            </a:r>
            <a:r>
              <a:rPr lang="it-IT" dirty="0">
                <a:effectLst/>
              </a:rPr>
              <a:t> sono aggregati di individui o di cose su cui si vogliono raccogliere informazioni mediante l’indagine statistica.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Ciascun elemento che costituisce la popolazione statistica è detto </a:t>
            </a:r>
            <a:r>
              <a:rPr lang="it-IT" b="1" dirty="0">
                <a:effectLst/>
              </a:rPr>
              <a:t>unità statistica</a:t>
            </a:r>
            <a:r>
              <a:rPr lang="it-IT" dirty="0">
                <a:effectLst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14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Che cos’è la statistica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Un’indagine statistica può essere svolta analizzando tutti gli elementi che costituiscono la popolazione attuando una </a:t>
            </a:r>
            <a:r>
              <a:rPr lang="it-IT" b="1" dirty="0">
                <a:effectLst/>
              </a:rPr>
              <a:t>rilevazione globale</a:t>
            </a:r>
            <a:r>
              <a:rPr lang="it-IT" dirty="0">
                <a:effectLst/>
              </a:rPr>
              <a:t>; oppure analizzando solo una parte della popolazione attuando una </a:t>
            </a:r>
            <a:r>
              <a:rPr lang="it-IT" b="1" dirty="0">
                <a:effectLst/>
              </a:rPr>
              <a:t>rilevazione campionaria</a:t>
            </a:r>
            <a:r>
              <a:rPr lang="it-IT" dirty="0">
                <a:effectLst/>
              </a:rPr>
              <a:t>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rilevazione di una o più caratteristiche effettuata su tutte le unità della popolazione è detta </a:t>
            </a:r>
            <a:r>
              <a:rPr lang="it-IT" b="1" dirty="0">
                <a:effectLst/>
              </a:rPr>
              <a:t>censimento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rilevazione globale è più attendibile, ma più costosa, mentre quella per campione è più rapida, ma può non essere fedele alla realtà: si deve perciò prestare molta attenzione alla scelta del </a:t>
            </a:r>
            <a:r>
              <a:rPr lang="it-IT" b="1" dirty="0">
                <a:effectLst/>
              </a:rPr>
              <a:t>campione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>
                <a:effectLst/>
              </a:rPr>
              <a:t>i sceglie un campione di poche migliaia di unità, che rappresenti realmente la popolazione totale: sia cioè un </a:t>
            </a:r>
            <a:r>
              <a:rPr lang="it-IT" b="1" dirty="0">
                <a:effectLst/>
              </a:rPr>
              <a:t>campione rappresentativo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scelta del campione richiede attenzione: deve essere </a:t>
            </a:r>
            <a:r>
              <a:rPr lang="it-IT" b="1" dirty="0">
                <a:effectLst/>
              </a:rPr>
              <a:t>omogeneo</a:t>
            </a:r>
            <a:r>
              <a:rPr lang="it-IT" dirty="0">
                <a:effectLst/>
              </a:rPr>
              <a:t> con l’intera popolazione e deve essere sufficientemente </a:t>
            </a:r>
            <a:r>
              <a:rPr lang="it-IT" b="1" dirty="0">
                <a:effectLst/>
              </a:rPr>
              <a:t>ampio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155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Prime fasi dell’indagine statistica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indagine statistica </a:t>
            </a:r>
            <a:r>
              <a:rPr lang="it-IT" dirty="0">
                <a:effectLst/>
              </a:rPr>
              <a:t>è l’insieme delle operazioni mediante le quali si raccolgono le informazioni relative a un fenomeno collettivo.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Le varie fasi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</a:t>
            </a:r>
            <a:r>
              <a:rPr lang="it-IT" b="1" dirty="0">
                <a:effectLst/>
              </a:rPr>
              <a:t>ndividuazione della caratteristica </a:t>
            </a:r>
            <a:r>
              <a:rPr lang="it-IT" dirty="0">
                <a:effectLst/>
              </a:rPr>
              <a:t>che si vuole conoscere (ciò che si vuole sapere);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costruzione dello strumento per la raccolta dati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raccolta dati e trascrizione dati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elaborazione dati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rappresentazione dei dati </a:t>
            </a:r>
            <a:r>
              <a:rPr lang="it-IT" dirty="0">
                <a:effectLst/>
              </a:rPr>
              <a:t>per una corretta comunicazione dei risultati.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91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Prime fasi dell’indagine statistica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INDIVIDUAZIONE DELLA CARATTERISTICA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Ogni caratteristica costituisce una </a:t>
            </a:r>
            <a:r>
              <a:rPr lang="it-IT" b="1" dirty="0">
                <a:effectLst/>
              </a:rPr>
              <a:t>variabile statistica </a:t>
            </a:r>
            <a:r>
              <a:rPr lang="it-IT" dirty="0">
                <a:effectLst/>
              </a:rPr>
              <a:t>che può essere: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di </a:t>
            </a:r>
            <a:r>
              <a:rPr lang="it-IT" b="1" dirty="0">
                <a:effectLst/>
              </a:rPr>
              <a:t>tipo qualitativo </a:t>
            </a:r>
            <a:r>
              <a:rPr lang="it-IT" dirty="0">
                <a:effectLst/>
              </a:rPr>
              <a:t>quando è espressa da un dato non numerico (che non si può misurare): per esempio “tipo di sport praticato”, “mezzo di trasporto utilizzato”, 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di </a:t>
            </a:r>
            <a:r>
              <a:rPr lang="it-IT" b="1" dirty="0">
                <a:effectLst/>
              </a:rPr>
              <a:t>tipo quantitativo </a:t>
            </a:r>
            <a:r>
              <a:rPr lang="it-IT" dirty="0">
                <a:effectLst/>
              </a:rPr>
              <a:t>quando è espressa da un numero (che si può misurare): per esempio “ore dedicate allo sport”, “altezza di una persona”, 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955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Prime fasi dell’indagine statistica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COSTRUZIONE DELLO STRUMENTO PER LA RACCOLTA DATI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Lo strumento per la raccolta dei dati deve contenere le domande tali che le risposte forniscano i dati che vogliamo conoscere.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domande sono formulate in modo da evitare risposte del tipo “poco”, “tanto”, “dipende”, che non permettono alcuna elaborazione statistica.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ci si attende come risposta una misura, è bene indicare l’unità di misura da usare. 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Una volta individuate le domande si deve stabilire con quale strumento raccogliere le risposte: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questionario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/>
              </a:rPr>
              <a:t>interviste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dirette</a:t>
            </a:r>
            <a:r>
              <a:rPr lang="it-IT" dirty="0">
                <a:effectLst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interviste </a:t>
            </a:r>
            <a:r>
              <a:rPr lang="it-IT" b="1" dirty="0">
                <a:effectLst/>
              </a:rPr>
              <a:t>telefoniche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280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Trascrizione ed elaborazione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RACCOLTA E TRASCRIZIONE DEI DATI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Prima di raccogliere i dati occorre decidere se si vuole effettuare una raccolta globale o per campione.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Si passa poi alle interviste o alla distribuzione dei questionari.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Dopo avere rilevato i dati occorre raccoglierli in apposite </a:t>
            </a:r>
            <a:r>
              <a:rPr lang="it-IT" b="1" dirty="0">
                <a:effectLst/>
              </a:rPr>
              <a:t>tabelle</a:t>
            </a:r>
            <a:r>
              <a:rPr lang="it-IT" dirty="0">
                <a:effectLst/>
              </a:rPr>
              <a:t> (semplici o a doppia entrata) per poterli contare e analizzare.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416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Trascrizione ed elaborazione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ELABORAZIONE DEI DATI QUALITATIVI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L’elaborazione dei dati di tipo qualitativo è più semplice in quanto i numeri che compaiono sono solo quelli che si ottengono contando le risposte e consiste nel calcolare i seguenti valori (indici): la </a:t>
            </a:r>
            <a:r>
              <a:rPr lang="it-IT" b="1" dirty="0">
                <a:effectLst/>
              </a:rPr>
              <a:t>frequenza assoluta</a:t>
            </a:r>
            <a:r>
              <a:rPr lang="it-IT" dirty="0">
                <a:effectLst/>
              </a:rPr>
              <a:t>, la </a:t>
            </a:r>
            <a:r>
              <a:rPr lang="it-IT" b="1" dirty="0">
                <a:effectLst/>
              </a:rPr>
              <a:t>frequenza relativa</a:t>
            </a:r>
            <a:r>
              <a:rPr lang="it-IT" dirty="0">
                <a:effectLst/>
              </a:rPr>
              <a:t> e la </a:t>
            </a:r>
            <a:r>
              <a:rPr lang="it-IT" b="1" dirty="0">
                <a:effectLst/>
              </a:rPr>
              <a:t>moda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frequenza assoluta </a:t>
            </a:r>
            <a:r>
              <a:rPr lang="it-IT" dirty="0">
                <a:effectLst/>
              </a:rPr>
              <a:t>di un dato statistico è il numero di volte con cui esso si è presentato nell’indagine.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frequenza relativa </a:t>
            </a:r>
            <a:r>
              <a:rPr lang="it-IT" dirty="0">
                <a:effectLst/>
              </a:rPr>
              <a:t>di un dato statistico è il rapporto tra la sua frequenza assoluta e il totale dei casi esaminati.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moda</a:t>
            </a:r>
            <a:r>
              <a:rPr lang="it-IT" dirty="0">
                <a:effectLst/>
              </a:rPr>
              <a:t> di un’indagine statistica è il dato (o i dati) che si presentano con maggior frequenza.</a:t>
            </a:r>
            <a:endParaRPr lang="it-IT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95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10915-162A-4D9C-B040-4581FB53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Trascrizione ed elaborazione dei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A07-2A03-446A-AAAF-4A64D4DE0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ELABORAZIONE DEI DATI QUANTITATIVI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Oltre alla frequenza e alla moda si possono calcolare nuovi indici che permettono di sintetizzare le informazioni raccolte: il </a:t>
            </a:r>
            <a:r>
              <a:rPr lang="it-IT" b="1" dirty="0">
                <a:effectLst/>
              </a:rPr>
              <a:t>campo di variazione</a:t>
            </a:r>
            <a:r>
              <a:rPr lang="it-IT" dirty="0">
                <a:effectLst/>
              </a:rPr>
              <a:t>, la </a:t>
            </a:r>
            <a:r>
              <a:rPr lang="it-IT" b="1" dirty="0">
                <a:effectLst/>
              </a:rPr>
              <a:t>mediana</a:t>
            </a:r>
            <a:r>
              <a:rPr lang="it-IT" dirty="0">
                <a:effectLst/>
              </a:rPr>
              <a:t> e la </a:t>
            </a:r>
            <a:r>
              <a:rPr lang="it-IT" b="1" dirty="0">
                <a:effectLst/>
              </a:rPr>
              <a:t>media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aritmetica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campo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di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variazione</a:t>
            </a:r>
            <a:r>
              <a:rPr lang="it-IT" dirty="0">
                <a:effectLst/>
              </a:rPr>
              <a:t> è l’intervallo compreso tra il valore minimo e il valore massimo dei d</a:t>
            </a:r>
            <a:r>
              <a:rPr lang="it-IT" dirty="0"/>
              <a:t>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mediana</a:t>
            </a:r>
            <a:r>
              <a:rPr lang="it-IT" dirty="0">
                <a:effectLst/>
              </a:rPr>
              <a:t> è il dato che occupa la posizione centrale in una successione di dati ordinati in modo crescente o decrescente.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media</a:t>
            </a:r>
            <a:r>
              <a:rPr lang="it-IT" dirty="0">
                <a:effectLst/>
              </a:rPr>
              <a:t> </a:t>
            </a:r>
            <a:r>
              <a:rPr lang="it-IT" b="1" dirty="0">
                <a:effectLst/>
              </a:rPr>
              <a:t>aritmetica</a:t>
            </a:r>
            <a:r>
              <a:rPr lang="it-IT" dirty="0">
                <a:effectLst/>
              </a:rPr>
              <a:t> è il quoziente tra la somma di tutti i dati statistici e il numero delle unità statistich</a:t>
            </a:r>
            <a:r>
              <a:rPr lang="it-IT" dirty="0"/>
              <a:t>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95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Presentazione su schermo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Che cos’è la statistica</vt:lpstr>
      <vt:lpstr>Che cos’è la statistica</vt:lpstr>
      <vt:lpstr>Prime fasi dell’indagine statistica</vt:lpstr>
      <vt:lpstr>Prime fasi dell’indagine statistica</vt:lpstr>
      <vt:lpstr>Prime fasi dell’indagine statistica</vt:lpstr>
      <vt:lpstr>Trascrizione ed elaborazione dei dati</vt:lpstr>
      <vt:lpstr>Trascrizione ed elaborazione dei dati</vt:lpstr>
      <vt:lpstr>Trascrizione ed elaborazione dei dati</vt:lpstr>
      <vt:lpstr>Rappresentazione dei dati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44</cp:revision>
  <dcterms:created xsi:type="dcterms:W3CDTF">2020-05-11T09:05:56Z</dcterms:created>
  <dcterms:modified xsi:type="dcterms:W3CDTF">2021-04-09T14:24:11Z</dcterms:modified>
</cp:coreProperties>
</file>